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5143500" cx="9144000"/>
  <p:notesSz cx="6858000" cy="9144000"/>
  <p:embeddedFontLst>
    <p:embeddedFont>
      <p:font typeface="Proxima Nova"/>
      <p:regular r:id="rId35"/>
      <p:bold r:id="rId36"/>
      <p:italic r:id="rId37"/>
      <p:boldItalic r:id="rId38"/>
    </p:embeddedFont>
    <p:embeddedFont>
      <p:font typeface="Nunito"/>
      <p:regular r:id="rId39"/>
      <p:bold r:id="rId40"/>
      <p:italic r:id="rId41"/>
      <p:boldItalic r:id="rId42"/>
    </p:embeddedFont>
    <p:embeddedFont>
      <p:font typeface="Montserrat"/>
      <p:regular r:id="rId43"/>
      <p:bold r:id="rId44"/>
      <p:italic r:id="rId45"/>
      <p:boldItalic r:id="rId46"/>
    </p:embeddedFont>
    <p:embeddedFont>
      <p:font typeface="Google Sans Medium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bold.fntdata"/><Relationship Id="rId42" Type="http://schemas.openxmlformats.org/officeDocument/2006/relationships/font" Target="fonts/Nunito-boldItalic.fntdata"/><Relationship Id="rId41" Type="http://schemas.openxmlformats.org/officeDocument/2006/relationships/font" Target="fonts/Nunito-italic.fntdata"/><Relationship Id="rId44" Type="http://schemas.openxmlformats.org/officeDocument/2006/relationships/font" Target="fonts/Montserrat-bold.fntdata"/><Relationship Id="rId43" Type="http://schemas.openxmlformats.org/officeDocument/2006/relationships/font" Target="fonts/Montserrat-regular.fntdata"/><Relationship Id="rId46" Type="http://schemas.openxmlformats.org/officeDocument/2006/relationships/font" Target="fonts/Montserrat-boldItalic.fntdata"/><Relationship Id="rId45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GoogleSansMedium-bold.fntdata"/><Relationship Id="rId47" Type="http://schemas.openxmlformats.org/officeDocument/2006/relationships/font" Target="fonts/GoogleSansMedium-regular.fntdata"/><Relationship Id="rId49" Type="http://schemas.openxmlformats.org/officeDocument/2006/relationships/font" Target="fonts/GoogleSansMedium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font" Target="fonts/ProximaNova-regular.fntdata"/><Relationship Id="rId34" Type="http://schemas.openxmlformats.org/officeDocument/2006/relationships/slide" Target="slides/slide30.xml"/><Relationship Id="rId37" Type="http://schemas.openxmlformats.org/officeDocument/2006/relationships/font" Target="fonts/ProximaNova-italic.fntdata"/><Relationship Id="rId36" Type="http://schemas.openxmlformats.org/officeDocument/2006/relationships/font" Target="fonts/ProximaNova-bold.fntdata"/><Relationship Id="rId39" Type="http://schemas.openxmlformats.org/officeDocument/2006/relationships/font" Target="fonts/Nunito-regular.fntdata"/><Relationship Id="rId38" Type="http://schemas.openxmlformats.org/officeDocument/2006/relationships/font" Target="fonts/ProximaNova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0" Type="http://schemas.openxmlformats.org/officeDocument/2006/relationships/font" Target="fonts/GoogleSansMedium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ensorflow.org/extras/cert/TF_Certificate_Candidate_Handbook.pdf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programmer.org/rnn-lstm-gru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programmer.org/rnn-lstm-gru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illustrated-guide-to-lstms-and-gru-s-a-step-by-step-explanation-44e9eb85bf21" TargetMode="External"/><Relationship Id="rId3" Type="http://schemas.openxmlformats.org/officeDocument/2006/relationships/hyperlink" Target="https://www.youtube.com/watch?v=8HyCNIVRbSU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spreadsheets/d/1d4xx78yfI8q05yaVpSqpXqAa1v-My689hXXxFWLKWMs/edit#gid=1157315723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fe96b6587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fe96b6587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17389e4797_3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17389e4797_3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Laurence Moroney</a:t>
            </a:r>
            <a:r>
              <a:rPr lang="en">
                <a:solidFill>
                  <a:schemeClr val="dk1"/>
                </a:solidFill>
              </a:rPr>
              <a:t> leads AI Advocacy at Google, with a vision to make AI easy for developers and to widen access to ML careers for everyone.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5bf281295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115bf281295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Hemos dividido parte de las habilidades del checklist enumeradas en el </a:t>
            </a:r>
            <a:r>
              <a:rPr b="1" lang="en" sz="1200" u="sng">
                <a:solidFill>
                  <a:srgbClr val="0097A7"/>
                </a:solid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Candidate Handbook 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a lo largo de las 8 sesiones del módulo.</a:t>
            </a:r>
            <a:br>
              <a:rPr lang="en" sz="12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Con el propósito de que los estudiantes puedan sentirse cómodos de ir palomeando de su lado conforme avancemos en las semanas.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5bf281295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15bf281295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15bf281295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15bf281295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15bf281295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15bf281295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17389e479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17389e479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7389e4797_3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17389e4797_3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3 tipos de RNN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 sus diagramas de UNIDADES de memoria/ recurrencia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0097A7"/>
                </a:solid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http://dprogrammer.org/rnn-lstm-gru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17389e4797_3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17389e4797_3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3 tipos de RNN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 sus diagramas de UNIDADES de memoria/ recurrencia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0097A7"/>
                </a:solid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http://dprogrammer.org/rnn-lstm-gru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17389e4797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17389e4797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2"/>
              </a:rPr>
              <a:t>https://towardsdatascience.com/illustrated-guide-to-lstms-and-gru-s-a-step-by-step-explanation-44e9eb85bf21</a:t>
            </a: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¿porque esto nos esta sirviendo para nlp?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To review, the Forget gate decides what is relevant to keep from prior steps. </a:t>
            </a:r>
            <a:endParaRPr sz="16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The input gate decides what information is relevant to add from the current step. </a:t>
            </a:r>
            <a:endParaRPr sz="16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The output gate determines what the next hidden state should be</a:t>
            </a:r>
            <a:endParaRPr sz="16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Compartir</a:t>
            </a:r>
            <a:endParaRPr sz="16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rgbClr val="0097A7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https://www.youtube.com/watch?v=8HyCNIVRbSU</a:t>
            </a:r>
            <a:endParaRPr sz="16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17389e4797_3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17389e4797_3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GRU’s got rid of the cell state and used the hidden state to transfer information. It also only has two gates, a reset gate and update gate.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304105c3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304105c3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17389e4797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17389e4797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17389e4797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17389e479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7389e4797_3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17389e4797_3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16e105538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16e105538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173908c21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1173908c21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5bf281295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15bf281295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15bf281295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15bf281295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15bf281295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115bf281295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ede8c4bddb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ede8c4bddb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135b80d009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135b80d009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345fe94d9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1345fe94d9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cc4ff05a6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cc4ff05a6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73117e5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73117e5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bf281295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bf281295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5bf2812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5bf2812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GANTT del Temario DS+AI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6dc4dd607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6dc4dd607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16dc4dd60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16dc4dd60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¡Recursos!</a:t>
            </a:r>
            <a:endParaRPr sz="1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6dc4dd607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16dc4dd607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Laurence Moroney</a:t>
            </a:r>
            <a:r>
              <a:rPr lang="en">
                <a:solidFill>
                  <a:schemeClr val="dk1"/>
                </a:solidFill>
              </a:rPr>
              <a:t> leads AI Advocacy at Google, with a vision to make AI easy for developers and to widen access to ML careers for everyone.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7.png"/><Relationship Id="rId4" Type="http://schemas.openxmlformats.org/officeDocument/2006/relationships/image" Target="../media/image3.gif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gif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45" name="Google Shape;4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1" name="Google Shape;5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60" name="Google Shape;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" name="Google Shape;6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" name="Google Shape;7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3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" name="Google Shape;75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" name="Google Shape;7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2"/>
          <p:cNvPicPr preferRelativeResize="0"/>
          <p:nvPr/>
        </p:nvPicPr>
        <p:blipFill rotWithShape="1">
          <a:blip r:embed="rId4">
            <a:alphaModFix/>
          </a:blip>
          <a:srcRect b="0" l="20012" r="19491" t="65415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22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5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6" name="Google Shape;96;p2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8" name="Google Shape;108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3" name="Google Shape;113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4" name="Google Shape;114;p29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15" name="Google Shape;11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9"/>
          <p:cNvPicPr preferRelativeResize="0"/>
          <p:nvPr/>
        </p:nvPicPr>
        <p:blipFill rotWithShape="1">
          <a:blip r:embed="rId3">
            <a:alphaModFix/>
          </a:blip>
          <a:srcRect b="0" l="20012" r="19491" t="65415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9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" name="Google Shape;120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7" name="Google Shape;1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5" name="Google Shape;125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4">
  <p:cSld name="TITLE_16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33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1" name="Google Shape;131;p3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5">
  <p:cSld name="TITLE_17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5" name="Google Shape;135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6" name="Google Shape;13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6">
  <p:cSld name="TITLE_18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9" name="Google Shape;139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0" name="Google Shape;14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7">
  <p:cSld name="TITLE_19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8">
  <p:cSld name="TITLE_20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7" name="Google Shape;147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8" name="Google Shape;14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9">
  <p:cSld name="TITLE_2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1" name="Google Shape;151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2" name="Google Shape;15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" name="Google Shape;156;p3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7" name="Google Shape;1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1" name="Google Shape;2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4" name="Google Shape;3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youtube.com/watch?v=IV8--Y3evjw" TargetMode="External"/><Relationship Id="rId4" Type="http://schemas.openxmlformats.org/officeDocument/2006/relationships/hyperlink" Target="https://www.youtube.com/watch?v=5wh4HWWfZIY" TargetMode="External"/><Relationship Id="rId5" Type="http://schemas.openxmlformats.org/officeDocument/2006/relationships/image" Target="../media/image3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tensorflow.org/certificate?hl=es-419" TargetMode="External"/><Relationship Id="rId4" Type="http://schemas.openxmlformats.org/officeDocument/2006/relationships/hyperlink" Target="https://www.tensorflow.org/certificate?hl=es-419" TargetMode="External"/><Relationship Id="rId5" Type="http://schemas.openxmlformats.org/officeDocument/2006/relationships/image" Target="../media/image35.png"/><Relationship Id="rId6" Type="http://schemas.openxmlformats.org/officeDocument/2006/relationships/hyperlink" Target="https://docs.google.com/spreadsheets/d/1d4xx78yfI8q05yaVpSqpXqAa1v-My689hXXxFWLKWMs/edit#gid=1157315723" TargetMode="External"/><Relationship Id="rId7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4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rive.google.com/file/d/16YrUHRBoW7UXmJDZhp7FKe_w1ILC1OpC/view?usp=sharing" TargetMode="External"/><Relationship Id="rId4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4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youtube.com/watch?v=IV8--Y3evjw" TargetMode="External"/><Relationship Id="rId4" Type="http://schemas.openxmlformats.org/officeDocument/2006/relationships/hyperlink" Target="https://www.youtube.com/watch?v=5wh4HWWfZIY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png"/><Relationship Id="rId4" Type="http://schemas.openxmlformats.org/officeDocument/2006/relationships/hyperlink" Target="https://www.researchgate.net/publication/13853244_Long_Short-term_Memory" TargetMode="External"/><Relationship Id="rId9" Type="http://schemas.openxmlformats.org/officeDocument/2006/relationships/image" Target="../media/image39.png"/><Relationship Id="rId5" Type="http://schemas.openxmlformats.org/officeDocument/2006/relationships/hyperlink" Target="https://arxiv.org/abs/1409.1259" TargetMode="External"/><Relationship Id="rId6" Type="http://schemas.openxmlformats.org/officeDocument/2006/relationships/hyperlink" Target="https://arxiv.org/abs/1409.1259" TargetMode="External"/><Relationship Id="rId7" Type="http://schemas.openxmlformats.org/officeDocument/2006/relationships/hyperlink" Target="https://arxiv.org/abs/1409.1259" TargetMode="External"/><Relationship Id="rId8" Type="http://schemas.openxmlformats.org/officeDocument/2006/relationships/hyperlink" Target="https://www.youtube.com/watch?v=IV8--Y3evjw" TargetMode="External"/><Relationship Id="rId10" Type="http://schemas.openxmlformats.org/officeDocument/2006/relationships/hyperlink" Target="https://www.youtube.com/watch?v=5wh4HWWfZIY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png"/><Relationship Id="rId4" Type="http://schemas.openxmlformats.org/officeDocument/2006/relationships/image" Target="../media/image52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png"/><Relationship Id="rId4" Type="http://schemas.openxmlformats.org/officeDocument/2006/relationships/image" Target="../media/image40.gif"/><Relationship Id="rId5" Type="http://schemas.openxmlformats.org/officeDocument/2006/relationships/hyperlink" Target="https://www.researchgate.net/publication/13853244_Long_Short-term_Memory" TargetMode="External"/><Relationship Id="rId6" Type="http://schemas.openxmlformats.org/officeDocument/2006/relationships/image" Target="../media/image43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png"/><Relationship Id="rId4" Type="http://schemas.openxmlformats.org/officeDocument/2006/relationships/hyperlink" Target="https://arxiv.org/abs/1409.1259" TargetMode="External"/><Relationship Id="rId5" Type="http://schemas.openxmlformats.org/officeDocument/2006/relationships/hyperlink" Target="https://arxiv.org/abs/1409.1259" TargetMode="External"/><Relationship Id="rId6" Type="http://schemas.openxmlformats.org/officeDocument/2006/relationships/hyperlink" Target="https://arxiv.org/abs/1409.1259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14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8.png"/><Relationship Id="rId4" Type="http://schemas.openxmlformats.org/officeDocument/2006/relationships/hyperlink" Target="https://drive.google.com/file/d/1z7SGc7bXjkyW9kcl5QuHQ5Km6ewrx8re/view?usp=sharing" TargetMode="External"/><Relationship Id="rId5" Type="http://schemas.openxmlformats.org/officeDocument/2006/relationships/image" Target="../media/image60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5.jpg"/><Relationship Id="rId4" Type="http://schemas.openxmlformats.org/officeDocument/2006/relationships/image" Target="../media/image53.png"/><Relationship Id="rId5" Type="http://schemas.openxmlformats.org/officeDocument/2006/relationships/image" Target="../media/image51.png"/><Relationship Id="rId6" Type="http://schemas.openxmlformats.org/officeDocument/2006/relationships/image" Target="../media/image5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Relationship Id="rId4" Type="http://schemas.openxmlformats.org/officeDocument/2006/relationships/hyperlink" Target="https://drive.google.com/file/d/1JNrKFprQEO7-2C5RBl3b8-U9-uZm1aXm/view?usp=sharing" TargetMode="External"/><Relationship Id="rId5" Type="http://schemas.openxmlformats.org/officeDocument/2006/relationships/image" Target="../media/image56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1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26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3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youtube.com/watch?v=fNxaJsNG3-s&amp;list=PLQY2H8rRoyvzDbLUZkbudP-MFQZwNmU4S" TargetMode="External"/><Relationship Id="rId4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coursera.org/learn/natural-language-processing-tensorflow/home/week/3" TargetMode="External"/><Relationship Id="rId4" Type="http://schemas.openxmlformats.org/officeDocument/2006/relationships/hyperlink" Target="https://www.coursera.org/learn/natural-language-processing-tensorflow/home/week/4" TargetMode="External"/><Relationship Id="rId5" Type="http://schemas.openxmlformats.org/officeDocument/2006/relationships/image" Target="../media/image34.png"/><Relationship Id="rId6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9"/>
          <p:cNvSpPr txBox="1"/>
          <p:nvPr/>
        </p:nvSpPr>
        <p:spPr>
          <a:xfrm>
            <a:off x="535250" y="2356163"/>
            <a:ext cx="4059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C5W1 Recurrent Neural Networks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RNN W1L10 :  Long Short Term Memory (LSTM)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p49"/>
          <p:cNvSpPr txBox="1"/>
          <p:nvPr/>
        </p:nvSpPr>
        <p:spPr>
          <a:xfrm>
            <a:off x="535250" y="491600"/>
            <a:ext cx="7606500" cy="11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RNN Y LSTM</a:t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5315" y="1828249"/>
            <a:ext cx="3737923" cy="210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0"/>
          <p:cNvSpPr txBox="1"/>
          <p:nvPr/>
        </p:nvSpPr>
        <p:spPr>
          <a:xfrm>
            <a:off x="377100" y="157675"/>
            <a:ext cx="8579700" cy="9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2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TensorFlow Developer Certificate; 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2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Checklist </a:t>
            </a:r>
            <a:r>
              <a:rPr b="1" lang="en" sz="2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</a:rPr>
              <a:t>- GANTT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50"/>
          <p:cNvSpPr txBox="1"/>
          <p:nvPr/>
        </p:nvSpPr>
        <p:spPr>
          <a:xfrm>
            <a:off x="722125" y="4608050"/>
            <a:ext cx="25422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* </a:t>
            </a:r>
            <a:r>
              <a:rPr b="1" lang="en" sz="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Adecuación del checklist a modo de </a:t>
            </a:r>
            <a:r>
              <a:rPr b="1" lang="en" sz="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Gantt</a:t>
            </a:r>
            <a:endParaRPr b="1" i="0" sz="800" cap="none" strike="noStrike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8" name="Google Shape;238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1025" y="1137900"/>
            <a:ext cx="7541951" cy="34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1"/>
          <p:cNvSpPr txBox="1"/>
          <p:nvPr/>
        </p:nvSpPr>
        <p:spPr>
          <a:xfrm>
            <a:off x="4094075" y="1921650"/>
            <a:ext cx="4418700" cy="13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Challenge Review </a:t>
            </a:r>
            <a:endParaRPr b="1"/>
          </a:p>
        </p:txBody>
      </p:sp>
      <p:pic>
        <p:nvPicPr>
          <p:cNvPr id="244" name="Google Shape;24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2"/>
          <p:cNvSpPr txBox="1"/>
          <p:nvPr/>
        </p:nvSpPr>
        <p:spPr>
          <a:xfrm>
            <a:off x="437375" y="1339675"/>
            <a:ext cx="4250400" cy="13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CHALLENGE REVIEW: </a:t>
            </a:r>
            <a:endParaRPr sz="2500" u="sng">
              <a:solidFill>
                <a:srgbClr val="44184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Ejercicio de categoría 3</a:t>
            </a:r>
            <a:endParaRPr b="1" sz="25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BBC News Archive</a:t>
            </a:r>
            <a:endParaRPr b="1" sz="3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p52"/>
          <p:cNvSpPr txBox="1"/>
          <p:nvPr/>
        </p:nvSpPr>
        <p:spPr>
          <a:xfrm>
            <a:off x="425775" y="2760300"/>
            <a:ext cx="4250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Category4Challenge1Solution</a:t>
            </a:r>
            <a:endParaRPr sz="13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3" name="Google Shape;25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6775" y="964647"/>
            <a:ext cx="3671949" cy="275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3"/>
          <p:cNvSpPr txBox="1"/>
          <p:nvPr/>
        </p:nvSpPr>
        <p:spPr>
          <a:xfrm>
            <a:off x="4094075" y="1665900"/>
            <a:ext cx="4418700" cy="18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Conceptos d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 NLP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9" name="Google Shape;25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4"/>
          <p:cNvSpPr txBox="1"/>
          <p:nvPr/>
        </p:nvSpPr>
        <p:spPr>
          <a:xfrm>
            <a:off x="561400" y="643975"/>
            <a:ext cx="7092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Temas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RNN </a:t>
            </a:r>
            <a:r>
              <a:rPr lang="en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https://www.youtube.com/watch?v=IV8--Y3evjw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LSTM </a:t>
            </a:r>
            <a:r>
              <a:rPr lang="en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https://www.youtube.com/watch?v=5wh4HWWfZIY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Keras Bidirectional Layers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5"/>
          <p:cNvSpPr txBox="1"/>
          <p:nvPr/>
        </p:nvSpPr>
        <p:spPr>
          <a:xfrm>
            <a:off x="465675" y="223450"/>
            <a:ext cx="61440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Tipos 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RNN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2" name="Google Shape;27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425" y="1398200"/>
            <a:ext cx="8393275" cy="252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55"/>
          <p:cNvSpPr txBox="1"/>
          <p:nvPr/>
        </p:nvSpPr>
        <p:spPr>
          <a:xfrm>
            <a:off x="1001850" y="3750800"/>
            <a:ext cx="138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la simple/ vanilla (RNN) </a:t>
            </a:r>
            <a:endParaRPr sz="1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55"/>
          <p:cNvSpPr txBox="1"/>
          <p:nvPr/>
        </p:nvSpPr>
        <p:spPr>
          <a:xfrm>
            <a:off x="3090150" y="3750800"/>
            <a:ext cx="266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la unidad de memoria a largo plazo a corto plazo (LSTM).</a:t>
            </a:r>
            <a:endParaRPr sz="1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p55"/>
          <p:cNvSpPr txBox="1"/>
          <p:nvPr/>
        </p:nvSpPr>
        <p:spPr>
          <a:xfrm>
            <a:off x="6299425" y="3750800"/>
            <a:ext cx="1771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la unidad recurrente cerrada (GRU)</a:t>
            </a:r>
            <a:endParaRPr sz="1100"/>
          </a:p>
        </p:txBody>
      </p:sp>
      <p:sp>
        <p:nvSpPr>
          <p:cNvPr id="276" name="Google Shape;276;p55"/>
          <p:cNvSpPr txBox="1"/>
          <p:nvPr/>
        </p:nvSpPr>
        <p:spPr>
          <a:xfrm>
            <a:off x="3491575" y="4242775"/>
            <a:ext cx="208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  <a:hlinkClick r:id="rId4"/>
              </a:rPr>
              <a:t>Hochreiter and Schmidhuber in 1997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p55"/>
          <p:cNvSpPr txBox="1"/>
          <p:nvPr/>
        </p:nvSpPr>
        <p:spPr>
          <a:xfrm>
            <a:off x="6614500" y="4242775"/>
            <a:ext cx="119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  <a:hlinkClick r:id="rId5"/>
              </a:rPr>
              <a:t>Cho </a:t>
            </a:r>
            <a:r>
              <a:rPr i="1" lang="en" sz="800" u="sng">
                <a:solidFill>
                  <a:schemeClr val="hlink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  <a:hlinkClick r:id="rId6"/>
              </a:rPr>
              <a:t>et. al</a:t>
            </a:r>
            <a:r>
              <a:rPr lang="en" sz="800" u="sng">
                <a:solidFill>
                  <a:schemeClr val="hlink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  <a:hlinkClick r:id="rId7"/>
              </a:rPr>
              <a:t> in 2014</a:t>
            </a:r>
            <a:r>
              <a:rPr lang="en" sz="800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8" name="Google Shape;278;p55"/>
          <p:cNvCxnSpPr/>
          <p:nvPr/>
        </p:nvCxnSpPr>
        <p:spPr>
          <a:xfrm flipH="1">
            <a:off x="3039725" y="1267275"/>
            <a:ext cx="24300" cy="3396900"/>
          </a:xfrm>
          <a:prstGeom prst="straightConnector1">
            <a:avLst/>
          </a:prstGeom>
          <a:noFill/>
          <a:ln cap="flat" cmpd="sng" w="19050">
            <a:solidFill>
              <a:srgbClr val="D9D2E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79" name="Google Shape;279;p55"/>
          <p:cNvSpPr txBox="1"/>
          <p:nvPr/>
        </p:nvSpPr>
        <p:spPr>
          <a:xfrm>
            <a:off x="537350" y="1075250"/>
            <a:ext cx="2162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Short Memory Models</a:t>
            </a:r>
            <a:endParaRPr sz="1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" name="Google Shape;280;p55"/>
          <p:cNvSpPr txBox="1"/>
          <p:nvPr/>
        </p:nvSpPr>
        <p:spPr>
          <a:xfrm>
            <a:off x="5076375" y="1075250"/>
            <a:ext cx="2162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Long-Term Memory Models</a:t>
            </a:r>
            <a:endParaRPr sz="1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" name="Google Shape;281;p55"/>
          <p:cNvSpPr txBox="1"/>
          <p:nvPr/>
        </p:nvSpPr>
        <p:spPr>
          <a:xfrm>
            <a:off x="6299425" y="1887800"/>
            <a:ext cx="2162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Gated Recurrent Unit</a:t>
            </a:r>
            <a:endParaRPr sz="1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2" name="Google Shape;282;p55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24312" l="0" r="66592" t="26111"/>
          <a:stretch/>
        </p:blipFill>
        <p:spPr>
          <a:xfrm>
            <a:off x="757963" y="4129625"/>
            <a:ext cx="407777" cy="3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55">
            <a:hlinkClick r:id="rId10"/>
          </p:cNvPr>
          <p:cNvPicPr preferRelativeResize="0"/>
          <p:nvPr/>
        </p:nvPicPr>
        <p:blipFill rotWithShape="1">
          <a:blip r:embed="rId9">
            <a:alphaModFix/>
          </a:blip>
          <a:srcRect b="25739" l="0" r="65110" t="20413"/>
          <a:stretch/>
        </p:blipFill>
        <p:spPr>
          <a:xfrm>
            <a:off x="3142550" y="4129625"/>
            <a:ext cx="407777" cy="35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6"/>
          <p:cNvSpPr txBox="1"/>
          <p:nvPr/>
        </p:nvSpPr>
        <p:spPr>
          <a:xfrm>
            <a:off x="465675" y="223450"/>
            <a:ext cx="61440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RNN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9" name="Google Shape;28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9175" y="1273325"/>
            <a:ext cx="5372050" cy="204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225" y="3361275"/>
            <a:ext cx="3202751" cy="125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7"/>
          <p:cNvSpPr txBox="1"/>
          <p:nvPr/>
        </p:nvSpPr>
        <p:spPr>
          <a:xfrm>
            <a:off x="465675" y="-5150"/>
            <a:ext cx="23700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LSTM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6" name="Google Shape;296;p57"/>
          <p:cNvPicPr preferRelativeResize="0"/>
          <p:nvPr/>
        </p:nvPicPr>
        <p:blipFill rotWithShape="1">
          <a:blip r:embed="rId3">
            <a:alphaModFix/>
          </a:blip>
          <a:srcRect b="31323" l="0" r="49657" t="7830"/>
          <a:stretch/>
        </p:blipFill>
        <p:spPr>
          <a:xfrm>
            <a:off x="505100" y="702000"/>
            <a:ext cx="3604351" cy="277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57"/>
          <p:cNvPicPr preferRelativeResize="0"/>
          <p:nvPr/>
        </p:nvPicPr>
        <p:blipFill rotWithShape="1">
          <a:blip r:embed="rId3">
            <a:alphaModFix/>
          </a:blip>
          <a:srcRect b="0" l="2794" r="7919" t="72845"/>
          <a:stretch/>
        </p:blipFill>
        <p:spPr>
          <a:xfrm>
            <a:off x="735975" y="3245325"/>
            <a:ext cx="2922151" cy="565126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57"/>
          <p:cNvSpPr txBox="1"/>
          <p:nvPr/>
        </p:nvSpPr>
        <p:spPr>
          <a:xfrm>
            <a:off x="4748775" y="900400"/>
            <a:ext cx="3453600" cy="3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41848"/>
              </a:buClr>
              <a:buSzPts val="1400"/>
              <a:buFont typeface="Montserrat"/>
              <a:buAutoNum type="arabicParenR"/>
            </a:pPr>
            <a:r>
              <a:rPr lang="en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La puerta </a:t>
            </a:r>
            <a:r>
              <a:rPr b="1" lang="en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forget </a:t>
            </a:r>
            <a:r>
              <a:rPr lang="en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determina que </a:t>
            </a:r>
            <a:r>
              <a:rPr b="1" lang="en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olvidar </a:t>
            </a:r>
            <a:r>
              <a:rPr lang="en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 estados/pasos </a:t>
            </a:r>
            <a:r>
              <a:rPr b="1" lang="en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anteriores</a:t>
            </a:r>
            <a:r>
              <a:rPr lang="en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(state). (olvidar </a:t>
            </a:r>
            <a:r>
              <a:rPr lang="en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información</a:t>
            </a:r>
            <a:r>
              <a:rPr lang="en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irrelevante)</a:t>
            </a:r>
            <a:endParaRPr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441848"/>
              </a:buClr>
              <a:buSzPts val="1400"/>
              <a:buFont typeface="Montserrat"/>
              <a:buAutoNum type="arabicParenR"/>
            </a:pPr>
            <a:r>
              <a:rPr lang="en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La puerta </a:t>
            </a:r>
            <a:r>
              <a:rPr b="1" lang="en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input </a:t>
            </a:r>
            <a:r>
              <a:rPr lang="en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determina qué es relevante de recordar del paso actual (state). (almacena lo nuevo relevante)</a:t>
            </a:r>
            <a:endParaRPr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441848"/>
              </a:buClr>
              <a:buSzPts val="1400"/>
              <a:buFont typeface="Montserrat"/>
              <a:buAutoNum type="arabicParenR"/>
            </a:pPr>
            <a:r>
              <a:rPr lang="en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El</a:t>
            </a:r>
            <a:r>
              <a:rPr b="1" lang="en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estado de la celda</a:t>
            </a:r>
            <a:r>
              <a:rPr lang="en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se actualiza selectivamente.</a:t>
            </a:r>
            <a:endParaRPr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441848"/>
              </a:buClr>
              <a:buSzPts val="1400"/>
              <a:buFont typeface="Montserrat"/>
              <a:buAutoNum type="arabicParenR"/>
            </a:pPr>
            <a:r>
              <a:rPr lang="en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Basada en el estado actual la puerta </a:t>
            </a:r>
            <a:r>
              <a:rPr b="1" lang="en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output </a:t>
            </a:r>
            <a:r>
              <a:rPr lang="en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determina el siguiente Hidden State. Da salida a las partes seleccionadas.</a:t>
            </a:r>
            <a:endParaRPr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9" name="Google Shape;299;p57"/>
          <p:cNvPicPr preferRelativeResize="0"/>
          <p:nvPr/>
        </p:nvPicPr>
        <p:blipFill rotWithShape="1">
          <a:blip r:embed="rId4">
            <a:alphaModFix/>
          </a:blip>
          <a:srcRect b="0" l="13100" r="11908" t="0"/>
          <a:stretch/>
        </p:blipFill>
        <p:spPr>
          <a:xfrm>
            <a:off x="642850" y="4105725"/>
            <a:ext cx="1571815" cy="829575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0" name="Google Shape;300;p57"/>
          <p:cNvSpPr txBox="1"/>
          <p:nvPr/>
        </p:nvSpPr>
        <p:spPr>
          <a:xfrm>
            <a:off x="750375" y="3797925"/>
            <a:ext cx="208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  <a:hlinkClick r:id="rId5"/>
              </a:rPr>
              <a:t>Hochreiter and Schmidhuber in 1997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1" name="Google Shape;301;p57"/>
          <p:cNvPicPr preferRelativeResize="0"/>
          <p:nvPr/>
        </p:nvPicPr>
        <p:blipFill rotWithShape="1">
          <a:blip r:embed="rId6">
            <a:alphaModFix/>
          </a:blip>
          <a:srcRect b="0" l="20995" r="11473" t="0"/>
          <a:stretch/>
        </p:blipFill>
        <p:spPr>
          <a:xfrm>
            <a:off x="2541591" y="4105725"/>
            <a:ext cx="1415460" cy="829575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8"/>
          <p:cNvSpPr txBox="1"/>
          <p:nvPr/>
        </p:nvSpPr>
        <p:spPr>
          <a:xfrm>
            <a:off x="465675" y="223450"/>
            <a:ext cx="61440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GRU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7" name="Google Shape;307;p58"/>
          <p:cNvPicPr preferRelativeResize="0"/>
          <p:nvPr/>
        </p:nvPicPr>
        <p:blipFill rotWithShape="1">
          <a:blip r:embed="rId3">
            <a:alphaModFix/>
          </a:blip>
          <a:srcRect b="31323" l="56173" r="0" t="7830"/>
          <a:stretch/>
        </p:blipFill>
        <p:spPr>
          <a:xfrm>
            <a:off x="389475" y="878625"/>
            <a:ext cx="3614951" cy="319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58"/>
          <p:cNvPicPr preferRelativeResize="0"/>
          <p:nvPr/>
        </p:nvPicPr>
        <p:blipFill rotWithShape="1">
          <a:blip r:embed="rId3">
            <a:alphaModFix/>
          </a:blip>
          <a:srcRect b="0" l="2794" r="7919" t="72845"/>
          <a:stretch/>
        </p:blipFill>
        <p:spPr>
          <a:xfrm>
            <a:off x="540388" y="3911450"/>
            <a:ext cx="3313123" cy="64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58"/>
          <p:cNvSpPr txBox="1"/>
          <p:nvPr/>
        </p:nvSpPr>
        <p:spPr>
          <a:xfrm>
            <a:off x="4736125" y="1079975"/>
            <a:ext cx="3615000" cy="3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1848"/>
              </a:buClr>
              <a:buSzPts val="1700"/>
              <a:buFont typeface="Montserrat"/>
              <a:buAutoNum type="arabicParenR"/>
            </a:pPr>
            <a:r>
              <a:rPr lang="en" sz="1700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La </a:t>
            </a:r>
            <a:r>
              <a:rPr b="1" lang="en" sz="1700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puerta de Update</a:t>
            </a:r>
            <a:r>
              <a:rPr lang="en" sz="1700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determina</a:t>
            </a:r>
            <a:r>
              <a:rPr b="1" lang="en" sz="1700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cuánta información</a:t>
            </a:r>
            <a:r>
              <a:rPr lang="en" sz="1700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previa se debe transmitir </a:t>
            </a:r>
            <a:r>
              <a:rPr b="1" lang="en" sz="1700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al siguiente paso</a:t>
            </a:r>
            <a:r>
              <a:rPr lang="en" sz="1700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de tiempo. </a:t>
            </a:r>
            <a:endParaRPr sz="1700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1848"/>
              </a:buClr>
              <a:buSzPts val="1700"/>
              <a:buFont typeface="Montserrat"/>
              <a:buAutoNum type="arabicParenR"/>
            </a:pPr>
            <a:r>
              <a:rPr lang="en" sz="1700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La </a:t>
            </a:r>
            <a:r>
              <a:rPr b="1" lang="en" sz="1700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puerta de Reset</a:t>
            </a:r>
            <a:r>
              <a:rPr lang="en" sz="1700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se utiliza para determinar </a:t>
            </a:r>
            <a:r>
              <a:rPr b="1" lang="en" sz="1700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cuánta información</a:t>
            </a:r>
            <a:r>
              <a:rPr lang="en" sz="1700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es irrelevante y </a:t>
            </a:r>
            <a:r>
              <a:rPr b="1" lang="en" sz="1700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debe olvidarse</a:t>
            </a:r>
            <a:endParaRPr sz="1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p58"/>
          <p:cNvSpPr txBox="1"/>
          <p:nvPr/>
        </p:nvSpPr>
        <p:spPr>
          <a:xfrm>
            <a:off x="617850" y="4552175"/>
            <a:ext cx="119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  <a:hlinkClick r:id="rId4"/>
              </a:rPr>
              <a:t>Cho </a:t>
            </a:r>
            <a:r>
              <a:rPr i="1" lang="en" sz="800" u="sng">
                <a:solidFill>
                  <a:schemeClr val="hlink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  <a:hlinkClick r:id="rId5"/>
              </a:rPr>
              <a:t>et. al</a:t>
            </a:r>
            <a:r>
              <a:rPr lang="en" sz="800" u="sng">
                <a:solidFill>
                  <a:schemeClr val="hlink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  <a:hlinkClick r:id="rId6"/>
              </a:rPr>
              <a:t> in 2014</a:t>
            </a:r>
            <a:r>
              <a:rPr lang="en" sz="800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"/>
          <p:cNvSpPr txBox="1"/>
          <p:nvPr/>
        </p:nvSpPr>
        <p:spPr>
          <a:xfrm>
            <a:off x="4160425" y="1788350"/>
            <a:ext cx="4418700" cy="20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Módulo IX: 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Get Certified.</a:t>
            </a:r>
            <a:endParaRPr b="1"/>
          </a:p>
        </p:txBody>
      </p:sp>
      <p:pic>
        <p:nvPicPr>
          <p:cNvPr id="167" name="Google Shape;1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1975" y="3034200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9"/>
          <p:cNvSpPr txBox="1"/>
          <p:nvPr/>
        </p:nvSpPr>
        <p:spPr>
          <a:xfrm>
            <a:off x="465675" y="223450"/>
            <a:ext cx="75375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Keras Bidirectional Layers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6" name="Google Shape;316;p59"/>
          <p:cNvPicPr preferRelativeResize="0"/>
          <p:nvPr/>
        </p:nvPicPr>
        <p:blipFill rotWithShape="1">
          <a:blip r:embed="rId3">
            <a:alphaModFix/>
          </a:blip>
          <a:srcRect b="0" l="0" r="586" t="6603"/>
          <a:stretch/>
        </p:blipFill>
        <p:spPr>
          <a:xfrm>
            <a:off x="4835675" y="1699675"/>
            <a:ext cx="4156826" cy="21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900" y="1646800"/>
            <a:ext cx="4614476" cy="244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8" name="Google Shape;318;p59"/>
          <p:cNvCxnSpPr/>
          <p:nvPr/>
        </p:nvCxnSpPr>
        <p:spPr>
          <a:xfrm flipH="1">
            <a:off x="4868525" y="1267275"/>
            <a:ext cx="24300" cy="3396900"/>
          </a:xfrm>
          <a:prstGeom prst="straightConnector1">
            <a:avLst/>
          </a:prstGeom>
          <a:noFill/>
          <a:ln cap="flat" cmpd="sng" w="19050">
            <a:solidFill>
              <a:srgbClr val="D9D2E9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988" y="733425"/>
            <a:ext cx="6296025" cy="36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60"/>
          <p:cNvPicPr preferRelativeResize="0"/>
          <p:nvPr/>
        </p:nvPicPr>
        <p:blipFill rotWithShape="1">
          <a:blip r:embed="rId4">
            <a:alphaModFix/>
          </a:blip>
          <a:srcRect b="82498" l="69919" r="8140" t="0"/>
          <a:stretch/>
        </p:blipFill>
        <p:spPr>
          <a:xfrm>
            <a:off x="3714673" y="4477875"/>
            <a:ext cx="788891" cy="2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60"/>
          <p:cNvPicPr preferRelativeResize="0"/>
          <p:nvPr/>
        </p:nvPicPr>
        <p:blipFill rotWithShape="1">
          <a:blip r:embed="rId4">
            <a:alphaModFix/>
          </a:blip>
          <a:srcRect b="61600" l="70516" r="0" t="20898"/>
          <a:stretch/>
        </p:blipFill>
        <p:spPr>
          <a:xfrm>
            <a:off x="3533524" y="4025500"/>
            <a:ext cx="1060076" cy="2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60"/>
          <p:cNvPicPr preferRelativeResize="0"/>
          <p:nvPr/>
        </p:nvPicPr>
        <p:blipFill rotWithShape="1">
          <a:blip r:embed="rId4">
            <a:alphaModFix/>
          </a:blip>
          <a:srcRect b="29230" l="70516" r="0" t="53268"/>
          <a:stretch/>
        </p:blipFill>
        <p:spPr>
          <a:xfrm>
            <a:off x="3579076" y="3375067"/>
            <a:ext cx="1060101" cy="292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60"/>
          <p:cNvPicPr preferRelativeResize="0"/>
          <p:nvPr/>
        </p:nvPicPr>
        <p:blipFill rotWithShape="1">
          <a:blip r:embed="rId4">
            <a:alphaModFix/>
          </a:blip>
          <a:srcRect b="2063" l="68278" r="2237" t="80435"/>
          <a:stretch/>
        </p:blipFill>
        <p:spPr>
          <a:xfrm>
            <a:off x="3579076" y="2793025"/>
            <a:ext cx="1060101" cy="2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61"/>
          <p:cNvPicPr preferRelativeResize="0"/>
          <p:nvPr/>
        </p:nvPicPr>
        <p:blipFill rotWithShape="1">
          <a:blip r:embed="rId3">
            <a:alphaModFix/>
          </a:blip>
          <a:srcRect b="0" l="0" r="32872" t="0"/>
          <a:stretch/>
        </p:blipFill>
        <p:spPr>
          <a:xfrm rot="10800000">
            <a:off x="1595451" y="588699"/>
            <a:ext cx="4866313" cy="386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61"/>
          <p:cNvPicPr preferRelativeResize="0"/>
          <p:nvPr/>
        </p:nvPicPr>
        <p:blipFill rotWithShape="1">
          <a:blip r:embed="rId3">
            <a:alphaModFix/>
          </a:blip>
          <a:srcRect b="82498" l="69919" r="8140" t="0"/>
          <a:stretch/>
        </p:blipFill>
        <p:spPr>
          <a:xfrm>
            <a:off x="6542015" y="3798985"/>
            <a:ext cx="1254829" cy="534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61"/>
          <p:cNvPicPr preferRelativeResize="0"/>
          <p:nvPr/>
        </p:nvPicPr>
        <p:blipFill rotWithShape="1">
          <a:blip r:embed="rId3">
            <a:alphaModFix/>
          </a:blip>
          <a:srcRect b="61600" l="70516" r="0" t="20898"/>
          <a:stretch/>
        </p:blipFill>
        <p:spPr>
          <a:xfrm>
            <a:off x="6253874" y="2973137"/>
            <a:ext cx="1686182" cy="534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61"/>
          <p:cNvPicPr preferRelativeResize="0"/>
          <p:nvPr/>
        </p:nvPicPr>
        <p:blipFill rotWithShape="1">
          <a:blip r:embed="rId3">
            <a:alphaModFix/>
          </a:blip>
          <a:srcRect b="29230" l="70516" r="0" t="53268"/>
          <a:stretch/>
        </p:blipFill>
        <p:spPr>
          <a:xfrm>
            <a:off x="6326330" y="1785719"/>
            <a:ext cx="1686221" cy="534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61"/>
          <p:cNvPicPr preferRelativeResize="0"/>
          <p:nvPr/>
        </p:nvPicPr>
        <p:blipFill rotWithShape="1">
          <a:blip r:embed="rId3">
            <a:alphaModFix/>
          </a:blip>
          <a:srcRect b="2063" l="68278" r="2237" t="80435"/>
          <a:stretch/>
        </p:blipFill>
        <p:spPr>
          <a:xfrm>
            <a:off x="6326330" y="723153"/>
            <a:ext cx="1686221" cy="534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2"/>
          <p:cNvSpPr txBox="1"/>
          <p:nvPr/>
        </p:nvSpPr>
        <p:spPr>
          <a:xfrm>
            <a:off x="4094075" y="1665900"/>
            <a:ext cx="4418700" cy="18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Veamos algunos ejemplos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2" name="Google Shape;34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3"/>
          <p:cNvSpPr txBox="1"/>
          <p:nvPr/>
        </p:nvSpPr>
        <p:spPr>
          <a:xfrm>
            <a:off x="377100" y="157675"/>
            <a:ext cx="85797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2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Ejercicio Categoría 4</a:t>
            </a:r>
            <a:endParaRPr b="0" i="0" sz="4000" u="none" cap="none" strike="noStrike">
              <a:solidFill>
                <a:srgbClr val="4418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63"/>
          <p:cNvSpPr txBox="1"/>
          <p:nvPr/>
        </p:nvSpPr>
        <p:spPr>
          <a:xfrm>
            <a:off x="594600" y="1698800"/>
            <a:ext cx="33744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2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Notebook</a:t>
            </a:r>
            <a:endParaRPr b="1" sz="25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2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teórico-práctico</a:t>
            </a:r>
            <a:endParaRPr b="1" sz="1600">
              <a:solidFill>
                <a:srgbClr val="441848"/>
              </a:solidFill>
            </a:endParaRPr>
          </a:p>
        </p:txBody>
      </p:sp>
      <p:sp>
        <p:nvSpPr>
          <p:cNvPr id="352" name="Google Shape;352;p63"/>
          <p:cNvSpPr txBox="1"/>
          <p:nvPr/>
        </p:nvSpPr>
        <p:spPr>
          <a:xfrm>
            <a:off x="601253" y="2684100"/>
            <a:ext cx="3374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C3_W4_Lab_2_irish_lyrics</a:t>
            </a:r>
            <a:endParaRPr sz="1300" u="sng">
              <a:solidFill>
                <a:schemeClr val="hlink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3" name="Google Shape;353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1475" y="1384863"/>
            <a:ext cx="3606044" cy="2373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722462_8b5f_2.jpg" id="358" name="Google Shape;35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1812" y="-40287"/>
            <a:ext cx="9247614" cy="52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64"/>
          <p:cNvSpPr txBox="1"/>
          <p:nvPr/>
        </p:nvSpPr>
        <p:spPr>
          <a:xfrm>
            <a:off x="345775" y="332975"/>
            <a:ext cx="8593200" cy="4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0" name="Google Shape;360;p64"/>
          <p:cNvSpPr txBox="1"/>
          <p:nvPr/>
        </p:nvSpPr>
        <p:spPr>
          <a:xfrm>
            <a:off x="345775" y="332975"/>
            <a:ext cx="8593200" cy="4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Break</a:t>
            </a:r>
            <a:endParaRPr sz="4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61" name="Google Shape;36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5875" y="4376850"/>
            <a:ext cx="1183100" cy="6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5"/>
          <p:cNvSpPr txBox="1"/>
          <p:nvPr/>
        </p:nvSpPr>
        <p:spPr>
          <a:xfrm>
            <a:off x="4094075" y="2116050"/>
            <a:ext cx="44187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endParaRPr b="1"/>
          </a:p>
        </p:txBody>
      </p:sp>
      <p:pic>
        <p:nvPicPr>
          <p:cNvPr id="369" name="Google Shape;36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6"/>
          <p:cNvSpPr txBox="1"/>
          <p:nvPr/>
        </p:nvSpPr>
        <p:spPr>
          <a:xfrm>
            <a:off x="377100" y="157675"/>
            <a:ext cx="85797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2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Ejercicio Categoría 4</a:t>
            </a:r>
            <a:endParaRPr b="0" i="0" sz="4000" u="none" cap="none" strike="noStrike">
              <a:solidFill>
                <a:srgbClr val="4418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Google Shape;37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6"/>
          <p:cNvSpPr txBox="1"/>
          <p:nvPr/>
        </p:nvSpPr>
        <p:spPr>
          <a:xfrm>
            <a:off x="442200" y="1854925"/>
            <a:ext cx="38004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Categoria 4</a:t>
            </a:r>
            <a:endParaRPr b="1" sz="1600">
              <a:solidFill>
                <a:srgbClr val="441848"/>
              </a:solidFill>
            </a:endParaRPr>
          </a:p>
        </p:txBody>
      </p:sp>
      <p:sp>
        <p:nvSpPr>
          <p:cNvPr id="379" name="Google Shape;379;p66"/>
          <p:cNvSpPr txBox="1"/>
          <p:nvPr/>
        </p:nvSpPr>
        <p:spPr>
          <a:xfrm>
            <a:off x="448853" y="2455500"/>
            <a:ext cx="3374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Category4-2-Question</a:t>
            </a:r>
            <a:endParaRPr sz="1300" u="sng">
              <a:solidFill>
                <a:schemeClr val="hlink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0" name="Google Shape;380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7800" y="1330663"/>
            <a:ext cx="4596600" cy="248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25800" y="0"/>
            <a:ext cx="10469800" cy="52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67"/>
          <p:cNvSpPr txBox="1"/>
          <p:nvPr/>
        </p:nvSpPr>
        <p:spPr>
          <a:xfrm>
            <a:off x="500350" y="3785575"/>
            <a:ext cx="169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 &amp; A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87" name="Google Shape;38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8"/>
          <p:cNvSpPr txBox="1"/>
          <p:nvPr/>
        </p:nvSpPr>
        <p:spPr>
          <a:xfrm>
            <a:off x="4160425" y="1788350"/>
            <a:ext cx="4418700" cy="20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Módulo IX: 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Get Certified.</a:t>
            </a:r>
            <a:endParaRPr b="1"/>
          </a:p>
        </p:txBody>
      </p:sp>
      <p:pic>
        <p:nvPicPr>
          <p:cNvPr id="393" name="Google Shape;39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1975" y="3034200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2"/>
          <p:cNvSpPr txBox="1"/>
          <p:nvPr/>
        </p:nvSpPr>
        <p:spPr>
          <a:xfrm>
            <a:off x="3843025" y="1788350"/>
            <a:ext cx="4901700" cy="16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PLN con Tensorflow  (Parte 2)</a:t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6" name="Google Shape;17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3"/>
          <p:cNvSpPr txBox="1"/>
          <p:nvPr/>
        </p:nvSpPr>
        <p:spPr>
          <a:xfrm>
            <a:off x="1500000" y="1904850"/>
            <a:ext cx="6144000" cy="13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E8E7E3"/>
                </a:solidFill>
              </a:rPr>
              <a:t>🐱‍💻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4" name="Google Shape;18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4"/>
          <p:cNvSpPr txBox="1"/>
          <p:nvPr/>
        </p:nvSpPr>
        <p:spPr>
          <a:xfrm>
            <a:off x="502950" y="2856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/>
          </a:p>
        </p:txBody>
      </p:sp>
      <p:pic>
        <p:nvPicPr>
          <p:cNvPr id="191" name="Google Shape;19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44"/>
          <p:cNvSpPr txBox="1"/>
          <p:nvPr/>
        </p:nvSpPr>
        <p:spPr>
          <a:xfrm>
            <a:off x="502950" y="1394925"/>
            <a:ext cx="8220900" cy="3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Montserrat"/>
              <a:buChar char="●"/>
            </a:pPr>
            <a:r>
              <a:rPr b="1"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Resolución del ejercicio de categoría 4 🤖💜.</a:t>
            </a:r>
            <a:endParaRPr b="1" sz="18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Montserrat"/>
              <a:buChar char="●"/>
            </a:pPr>
            <a:r>
              <a:rPr b="1"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Comprender cómo usar redes neuronales </a:t>
            </a:r>
            <a:r>
              <a:rPr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para resolver problemas de </a:t>
            </a:r>
            <a:r>
              <a:rPr b="1"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procesamiento de lenguaje natural </a:t>
            </a:r>
            <a:r>
              <a:rPr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usando </a:t>
            </a:r>
            <a:r>
              <a:rPr b="1"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RNN con LSTM</a:t>
            </a:r>
            <a:r>
              <a:rPr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en TensorFlow </a:t>
            </a:r>
            <a:r>
              <a:rPr b="1"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🤖. </a:t>
            </a:r>
            <a:endParaRPr b="1" sz="18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Por último, en esta sesión para el challenge </a:t>
            </a:r>
            <a:r>
              <a:rPr b="1"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🐱‍💻 vamos a completar el 6to ejercicio </a:t>
            </a:r>
            <a:r>
              <a:rPr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altamente parecido</a:t>
            </a:r>
            <a:r>
              <a:rPr b="1"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al examen de certificación </a:t>
            </a:r>
            <a:r>
              <a:rPr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🤖💜.</a:t>
            </a:r>
            <a:endParaRPr sz="18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5"/>
          <p:cNvSpPr txBox="1"/>
          <p:nvPr/>
        </p:nvSpPr>
        <p:spPr>
          <a:xfrm>
            <a:off x="548850" y="2229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/>
          </a:p>
        </p:txBody>
      </p:sp>
      <p:pic>
        <p:nvPicPr>
          <p:cNvPr id="198" name="Google Shape;19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45"/>
          <p:cNvPicPr preferRelativeResize="0"/>
          <p:nvPr/>
        </p:nvPicPr>
        <p:blipFill rotWithShape="1">
          <a:blip r:embed="rId4">
            <a:alphaModFix/>
          </a:blip>
          <a:srcRect b="12846" l="6076" r="0" t="0"/>
          <a:stretch/>
        </p:blipFill>
        <p:spPr>
          <a:xfrm flipH="1">
            <a:off x="6539600" y="1802050"/>
            <a:ext cx="2489075" cy="296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5"/>
          <p:cNvSpPr txBox="1"/>
          <p:nvPr/>
        </p:nvSpPr>
        <p:spPr>
          <a:xfrm>
            <a:off x="548850" y="1201800"/>
            <a:ext cx="7506300" cy="3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6:30 - 6:35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Saludos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anuncios.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6:35 - 6:40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Objetivos.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6:40 - 7:00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Resolución de dudas del challenge de categoría 4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7:00 - 7:30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Conceptos de NLP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7:30 - 8:25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Ejercicio de categoría 4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8:25 - 8:40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BREAK.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8:40 - 9:20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Challenge: Ejercicio de categoría 4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9:20 - 9:30 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Conclusiones.</a:t>
            </a:r>
            <a:endParaRPr sz="17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6"/>
          <p:cNvSpPr txBox="1"/>
          <p:nvPr/>
        </p:nvSpPr>
        <p:spPr>
          <a:xfrm>
            <a:off x="1500000" y="1188150"/>
            <a:ext cx="6144000" cy="18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Recursos y meta-recursos de aprendizaje.</a:t>
            </a:r>
            <a:endParaRPr/>
          </a:p>
        </p:txBody>
      </p:sp>
      <p:pic>
        <p:nvPicPr>
          <p:cNvPr id="206" name="Google Shape;20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700" y="428625"/>
            <a:ext cx="3429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7"/>
          <p:cNvSpPr txBox="1"/>
          <p:nvPr/>
        </p:nvSpPr>
        <p:spPr>
          <a:xfrm>
            <a:off x="535250" y="2289475"/>
            <a:ext cx="405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Natural Language Processing - Tokenization (NLP Zero to Hero - Part 1)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47"/>
          <p:cNvSpPr txBox="1"/>
          <p:nvPr/>
        </p:nvSpPr>
        <p:spPr>
          <a:xfrm>
            <a:off x="535250" y="491600"/>
            <a:ext cx="7606500" cy="11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Natural Language Processing (NLP) Zero to Hero</a:t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5" name="Google Shape;21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8375" y="1608800"/>
            <a:ext cx="4244050" cy="2714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8"/>
          <p:cNvSpPr txBox="1"/>
          <p:nvPr/>
        </p:nvSpPr>
        <p:spPr>
          <a:xfrm>
            <a:off x="611450" y="2287663"/>
            <a:ext cx="4059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https://www.coursera.org/learn/natural-language-processing-tensorflow/home/week/3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https://www.coursera.org/learn/natural-language-processing-tensorflow/home/week/4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p48"/>
          <p:cNvSpPr txBox="1"/>
          <p:nvPr/>
        </p:nvSpPr>
        <p:spPr>
          <a:xfrm>
            <a:off x="535250" y="491600"/>
            <a:ext cx="7606500" cy="11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Natural Language Processing in TensorFlow</a:t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2" name="Google Shape;22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8650" y="1742975"/>
            <a:ext cx="1714500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8"/>
          <p:cNvPicPr preferRelativeResize="0"/>
          <p:nvPr/>
        </p:nvPicPr>
        <p:blipFill rotWithShape="1">
          <a:blip r:embed="rId6">
            <a:alphaModFix/>
          </a:blip>
          <a:srcRect b="0" l="13179" r="0" t="0"/>
          <a:stretch/>
        </p:blipFill>
        <p:spPr>
          <a:xfrm>
            <a:off x="5866137" y="3629225"/>
            <a:ext cx="2379525" cy="6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